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7" r:id="rId2"/>
    <p:sldId id="258" r:id="rId3"/>
    <p:sldId id="283" r:id="rId4"/>
    <p:sldId id="282" r:id="rId5"/>
    <p:sldId id="285" r:id="rId6"/>
    <p:sldId id="286" r:id="rId7"/>
    <p:sldId id="287" r:id="rId8"/>
    <p:sldId id="289" r:id="rId9"/>
    <p:sldId id="290" r:id="rId10"/>
    <p:sldId id="291" r:id="rId11"/>
    <p:sldId id="292" r:id="rId12"/>
    <p:sldId id="293" r:id="rId13"/>
    <p:sldId id="29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81243" autoAdjust="0"/>
  </p:normalViewPr>
  <p:slideViewPr>
    <p:cSldViewPr snapToGrid="0">
      <p:cViewPr varScale="1">
        <p:scale>
          <a:sx n="94" d="100"/>
          <a:sy n="94" d="100"/>
        </p:scale>
        <p:origin x="123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265D5E-1B7D-462F-B910-39624C3FCBE4}" type="datetimeFigureOut">
              <a:rPr lang="en-US" smtClean="0"/>
              <a:t>12/11/2021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236851-4811-4566-8BC3-B15FC5B1E7BC}" type="slidenum">
              <a:rPr lang="en-US" smtClean="0"/>
              <a:t>‹#›</a:t>
            </a:fld>
            <a:endParaRPr lang="en-US"/>
          </a:p>
        </p:txBody>
      </p:sp>
    </p:spTree>
    <p:extLst>
      <p:ext uri="{BB962C8B-B14F-4D97-AF65-F5344CB8AC3E}">
        <p14:creationId xmlns:p14="http://schemas.microsoft.com/office/powerpoint/2010/main" val="55851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techtarget.com/searchnetworking/definition/ICMP"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2</a:t>
            </a:fld>
            <a:endParaRPr lang="en-US"/>
          </a:p>
        </p:txBody>
      </p:sp>
    </p:spTree>
    <p:extLst>
      <p:ext uri="{BB962C8B-B14F-4D97-AF65-F5344CB8AC3E}">
        <p14:creationId xmlns:p14="http://schemas.microsoft.com/office/powerpoint/2010/main" val="25581703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baseline="0" smtClean="0"/>
          </a:p>
        </p:txBody>
      </p:sp>
      <p:sp>
        <p:nvSpPr>
          <p:cNvPr id="4" name="Slide Number Placeholder 3"/>
          <p:cNvSpPr>
            <a:spLocks noGrp="1"/>
          </p:cNvSpPr>
          <p:nvPr>
            <p:ph type="sldNum" sz="quarter" idx="10"/>
          </p:nvPr>
        </p:nvSpPr>
        <p:spPr/>
        <p:txBody>
          <a:bodyPr/>
          <a:lstStyle/>
          <a:p>
            <a:fld id="{DB236851-4811-4566-8BC3-B15FC5B1E7BC}" type="slidenum">
              <a:rPr lang="en-US" smtClean="0"/>
              <a:t>11</a:t>
            </a:fld>
            <a:endParaRPr lang="en-US"/>
          </a:p>
        </p:txBody>
      </p:sp>
    </p:spTree>
    <p:extLst>
      <p:ext uri="{BB962C8B-B14F-4D97-AF65-F5344CB8AC3E}">
        <p14:creationId xmlns:p14="http://schemas.microsoft.com/office/powerpoint/2010/main" val="1719711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baseline="0" smtClean="0"/>
              <a:t>Giải thích về 2 trường hợp binding, các ip đặc biệt</a:t>
            </a:r>
          </a:p>
        </p:txBody>
      </p:sp>
      <p:sp>
        <p:nvSpPr>
          <p:cNvPr id="4" name="Slide Number Placeholder 3"/>
          <p:cNvSpPr>
            <a:spLocks noGrp="1"/>
          </p:cNvSpPr>
          <p:nvPr>
            <p:ph type="sldNum" sz="quarter" idx="10"/>
          </p:nvPr>
        </p:nvSpPr>
        <p:spPr/>
        <p:txBody>
          <a:bodyPr/>
          <a:lstStyle/>
          <a:p>
            <a:fld id="{DB236851-4811-4566-8BC3-B15FC5B1E7BC}" type="slidenum">
              <a:rPr lang="en-US" smtClean="0"/>
              <a:t>12</a:t>
            </a:fld>
            <a:endParaRPr lang="en-US"/>
          </a:p>
        </p:txBody>
      </p:sp>
    </p:spTree>
    <p:extLst>
      <p:ext uri="{BB962C8B-B14F-4D97-AF65-F5344CB8AC3E}">
        <p14:creationId xmlns:p14="http://schemas.microsoft.com/office/powerpoint/2010/main" val="19965203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baseline="0" smtClean="0"/>
          </a:p>
        </p:txBody>
      </p:sp>
      <p:sp>
        <p:nvSpPr>
          <p:cNvPr id="4" name="Slide Number Placeholder 3"/>
          <p:cNvSpPr>
            <a:spLocks noGrp="1"/>
          </p:cNvSpPr>
          <p:nvPr>
            <p:ph type="sldNum" sz="quarter" idx="10"/>
          </p:nvPr>
        </p:nvSpPr>
        <p:spPr/>
        <p:txBody>
          <a:bodyPr/>
          <a:lstStyle/>
          <a:p>
            <a:fld id="{DB236851-4811-4566-8BC3-B15FC5B1E7BC}" type="slidenum">
              <a:rPr lang="en-US" smtClean="0"/>
              <a:t>13</a:t>
            </a:fld>
            <a:endParaRPr lang="en-US"/>
          </a:p>
        </p:txBody>
      </p:sp>
    </p:spTree>
    <p:extLst>
      <p:ext uri="{BB962C8B-B14F-4D97-AF65-F5344CB8AC3E}">
        <p14:creationId xmlns:p14="http://schemas.microsoft.com/office/powerpoint/2010/main" val="35654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Kết</a:t>
            </a:r>
            <a:r>
              <a:rPr lang="en-US" baseline="0" smtClean="0"/>
              <a:t> quả lệnh ipconfig, trả ra 2 ip khác nhau trên 2 card mạng</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3</a:t>
            </a:fld>
            <a:endParaRPr lang="en-US"/>
          </a:p>
        </p:txBody>
      </p:sp>
    </p:spTree>
    <p:extLst>
      <p:ext uri="{BB962C8B-B14F-4D97-AF65-F5344CB8AC3E}">
        <p14:creationId xmlns:p14="http://schemas.microsoft.com/office/powerpoint/2010/main" val="24546222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mtClean="0"/>
              <a:t>Chú</a:t>
            </a:r>
            <a:r>
              <a:rPr lang="en-US" baseline="0" smtClean="0"/>
              <a:t> ý: Chưa chắc không Ping được là không kết nối được đến máy chủ, có thể bị chặn request Ping bởi quản trị hệ thống. </a:t>
            </a:r>
          </a:p>
          <a:p>
            <a:pPr marL="171450" indent="-171450">
              <a:buFont typeface="Arial" panose="020B0604020202020204" pitchFamily="34" charset="0"/>
              <a:buChar char="•"/>
            </a:pPr>
            <a:r>
              <a:rPr lang="en-US" smtClean="0"/>
              <a:t>Ping gửi</a:t>
            </a:r>
            <a:r>
              <a:rPr lang="en-US" baseline="0" smtClean="0"/>
              <a:t> </a:t>
            </a:r>
            <a:r>
              <a:rPr lang="en-US" sz="1200" b="0" i="0" kern="1200" smtClean="0">
                <a:solidFill>
                  <a:schemeClr val="tx1"/>
                </a:solidFill>
                <a:effectLst/>
                <a:latin typeface="+mn-lt"/>
                <a:ea typeface="+mn-ea"/>
                <a:cs typeface="+mn-cs"/>
              </a:rPr>
              <a:t>Internet Control Message Protocol (</a:t>
            </a:r>
            <a:r>
              <a:rPr lang="en-US" sz="1200" b="0" i="0" u="sng" kern="1200" smtClean="0">
                <a:solidFill>
                  <a:schemeClr val="tx1"/>
                </a:solidFill>
                <a:effectLst/>
                <a:latin typeface="+mn-lt"/>
                <a:ea typeface="+mn-ea"/>
                <a:cs typeface="+mn-cs"/>
                <a:hlinkClick r:id="rId3"/>
              </a:rPr>
              <a:t>ICMP</a:t>
            </a:r>
            <a:r>
              <a:rPr lang="en-US" sz="1200" b="0" i="0" kern="1200" smtClean="0">
                <a:solidFill>
                  <a:schemeClr val="tx1"/>
                </a:solidFill>
                <a:effectLst/>
                <a:latin typeface="+mn-lt"/>
                <a:ea typeface="+mn-ea"/>
                <a:cs typeface="+mn-cs"/>
              </a:rPr>
              <a:t>) Echo Request đến</a:t>
            </a:r>
            <a:r>
              <a:rPr lang="en-US" sz="1200" b="0" i="0" kern="1200" baseline="0" smtClean="0">
                <a:solidFill>
                  <a:schemeClr val="tx1"/>
                </a:solidFill>
                <a:effectLst/>
                <a:latin typeface="+mn-lt"/>
                <a:ea typeface="+mn-ea"/>
                <a:cs typeface="+mn-cs"/>
              </a:rPr>
              <a:t> server và đợi kết quả, phương pháp healthcheck đơn giản là Ping thử ví dụ như trong thiết lập Node trên F5. </a:t>
            </a:r>
          </a:p>
          <a:p>
            <a:pPr marL="171450" indent="-171450">
              <a:buFont typeface="Arial" panose="020B0604020202020204" pitchFamily="34" charset="0"/>
              <a:buChar char="•"/>
            </a:pPr>
            <a:r>
              <a:rPr lang="en-US" smtClean="0"/>
              <a:t>Telnet</a:t>
            </a:r>
            <a:r>
              <a:rPr lang="en-US" baseline="0" smtClean="0"/>
              <a:t> m</a:t>
            </a:r>
            <a:r>
              <a:rPr lang="en-US" smtClean="0"/>
              <a:t>ặc định off trên Windows 10, có thể mở lên trong thiết lập Windows Feature. Nếu không thông kiểm tra firewall tại máy client và máy host</a:t>
            </a:r>
          </a:p>
          <a:p>
            <a:pPr marL="171450" indent="-171450">
              <a:buFont typeface="Arial" panose="020B0604020202020204" pitchFamily="34" charset="0"/>
              <a:buChar char="•"/>
            </a:pPr>
            <a:r>
              <a:rPr lang="en-US" sz="1200" b="0" i="0" kern="1200" smtClean="0">
                <a:solidFill>
                  <a:schemeClr val="tx1"/>
                </a:solidFill>
                <a:effectLst/>
                <a:latin typeface="+mn-lt"/>
                <a:ea typeface="+mn-ea"/>
                <a:cs typeface="+mn-cs"/>
              </a:rPr>
              <a:t>CIDR (Classless Inter Domain Routing)</a:t>
            </a:r>
            <a:endParaRPr lang="en-US" smtClean="0"/>
          </a:p>
          <a:p>
            <a:pPr marL="171450" indent="-171450">
              <a:buFontTx/>
              <a:buChar char="-"/>
            </a:pP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4</a:t>
            </a:fld>
            <a:endParaRPr lang="en-US"/>
          </a:p>
        </p:txBody>
      </p:sp>
    </p:spTree>
    <p:extLst>
      <p:ext uri="{BB962C8B-B14F-4D97-AF65-F5344CB8AC3E}">
        <p14:creationId xmlns:p14="http://schemas.microsoft.com/office/powerpoint/2010/main" val="21833675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b="0" i="0" kern="1200" smtClean="0">
                <a:solidFill>
                  <a:schemeClr val="tx1"/>
                </a:solidFill>
                <a:effectLst/>
                <a:latin typeface="+mn-lt"/>
                <a:ea typeface="+mn-ea"/>
                <a:cs typeface="+mn-cs"/>
              </a:rPr>
              <a:t>CIDR (Classless Inter Domain Routing) thường</a:t>
            </a:r>
            <a:r>
              <a:rPr lang="en-US" sz="1200" b="0" i="0" kern="1200" baseline="0" smtClean="0">
                <a:solidFill>
                  <a:schemeClr val="tx1"/>
                </a:solidFill>
                <a:effectLst/>
                <a:latin typeface="+mn-lt"/>
                <a:ea typeface="+mn-ea"/>
                <a:cs typeface="+mn-cs"/>
              </a:rPr>
              <a:t> dùng config số lượng IP có thể cấp phát trong một mạng, ví dụ triển khai k8s có config này)</a:t>
            </a:r>
            <a:endParaRPr lang="en-US" smtClean="0"/>
          </a:p>
          <a:p>
            <a:pPr marL="171450" indent="-171450">
              <a:buFontTx/>
              <a:buChar char="-"/>
            </a:pP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5</a:t>
            </a:fld>
            <a:endParaRPr lang="en-US"/>
          </a:p>
        </p:txBody>
      </p:sp>
    </p:spTree>
    <p:extLst>
      <p:ext uri="{BB962C8B-B14F-4D97-AF65-F5344CB8AC3E}">
        <p14:creationId xmlns:p14="http://schemas.microsoft.com/office/powerpoint/2010/main" val="3417410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6</a:t>
            </a:fld>
            <a:endParaRPr lang="en-US"/>
          </a:p>
        </p:txBody>
      </p:sp>
    </p:spTree>
    <p:extLst>
      <p:ext uri="{BB962C8B-B14F-4D97-AF65-F5344CB8AC3E}">
        <p14:creationId xmlns:p14="http://schemas.microsoft.com/office/powerpoint/2010/main" val="35176301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mtClean="0"/>
              <a:t>Rất</a:t>
            </a:r>
            <a:r>
              <a:rPr lang="en-US" baseline="0" smtClean="0"/>
              <a:t> nhiều trường hợp cần chỉnh sửa dns để test lỗi: lúc này sẽ sửa file host trỏ lần lượt đến các thành phần để xác định lỗi ở đâu. Tại sao không gọi IP vì nhiều hệ thống proxy xử lý điều hướng theo domain</a:t>
            </a:r>
          </a:p>
          <a:p>
            <a:pPr marL="171450" indent="-171450">
              <a:buFontTx/>
              <a:buChar char="-"/>
            </a:pPr>
            <a:r>
              <a:rPr lang="en-US" baseline="0" smtClean="0"/>
              <a:t>DNS có thể bị tấn công, khi đó hacker có thể điều hướng người dung vào website giả mạo</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7</a:t>
            </a:fld>
            <a:endParaRPr lang="en-US"/>
          </a:p>
        </p:txBody>
      </p:sp>
    </p:spTree>
    <p:extLst>
      <p:ext uri="{BB962C8B-B14F-4D97-AF65-F5344CB8AC3E}">
        <p14:creationId xmlns:p14="http://schemas.microsoft.com/office/powerpoint/2010/main" val="541856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mtClean="0"/>
              <a:t>Rất</a:t>
            </a:r>
            <a:r>
              <a:rPr lang="en-US" baseline="0" smtClean="0"/>
              <a:t> nhiều trường hợp cần chỉnh sửa dns để test lỗi: lúc này sẽ sửa file host trỏ lần lượt đến các thành phần để xác định lỗi ở đâu. Tại sao không gọi IP vì nhiều hệ thống proxy xử lý điều hướng theo domain</a:t>
            </a:r>
          </a:p>
          <a:p>
            <a:pPr marL="171450" indent="-171450">
              <a:buFontTx/>
              <a:buChar char="-"/>
            </a:pPr>
            <a:r>
              <a:rPr lang="en-US" baseline="0" smtClean="0"/>
              <a:t>DNS có thể bị tấn công, khi đó hacker có thể điều hướng người dung vào website giả mạo</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8</a:t>
            </a:fld>
            <a:endParaRPr lang="en-US"/>
          </a:p>
        </p:txBody>
      </p:sp>
    </p:spTree>
    <p:extLst>
      <p:ext uri="{BB962C8B-B14F-4D97-AF65-F5344CB8AC3E}">
        <p14:creationId xmlns:p14="http://schemas.microsoft.com/office/powerpoint/2010/main" val="26474827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mtClean="0"/>
              <a:t>Các</a:t>
            </a:r>
            <a:r>
              <a:rPr lang="en-US" baseline="0" smtClean="0"/>
              <a:t> nội dung ở đây tập trung cho builder nên các so sánh, phân loại bên trên không thể đầy đủ và chính thống</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9</a:t>
            </a:fld>
            <a:endParaRPr lang="en-US"/>
          </a:p>
        </p:txBody>
      </p:sp>
    </p:spTree>
    <p:extLst>
      <p:ext uri="{BB962C8B-B14F-4D97-AF65-F5344CB8AC3E}">
        <p14:creationId xmlns:p14="http://schemas.microsoft.com/office/powerpoint/2010/main" val="641891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mtClean="0"/>
              <a:t>Các</a:t>
            </a:r>
            <a:r>
              <a:rPr lang="en-US" baseline="0" smtClean="0"/>
              <a:t> nội dung ở đây tập trung cho builder nên các so sánh, phân loại bên trên không thể đầy đủ và chính thống</a:t>
            </a:r>
          </a:p>
          <a:p>
            <a:pPr marL="171450" indent="-171450">
              <a:buFont typeface="Arial" panose="020B0604020202020204" pitchFamily="34" charset="0"/>
              <a:buChar char="•"/>
            </a:pPr>
            <a:r>
              <a:rPr lang="en-US" smtClean="0"/>
              <a:t>Khi code HttpClient mà</a:t>
            </a:r>
            <a:r>
              <a:rPr lang="en-US" baseline="0" smtClean="0"/>
              <a:t> call không được hoặc máy được máy không, hoặc call thử bằng Postman được nên nghĩ đến Proxy</a:t>
            </a:r>
            <a:endParaRPr lang="en-US"/>
          </a:p>
        </p:txBody>
      </p:sp>
      <p:sp>
        <p:nvSpPr>
          <p:cNvPr id="4" name="Slide Number Placeholder 3"/>
          <p:cNvSpPr>
            <a:spLocks noGrp="1"/>
          </p:cNvSpPr>
          <p:nvPr>
            <p:ph type="sldNum" sz="quarter" idx="10"/>
          </p:nvPr>
        </p:nvSpPr>
        <p:spPr/>
        <p:txBody>
          <a:bodyPr/>
          <a:lstStyle/>
          <a:p>
            <a:fld id="{DB236851-4811-4566-8BC3-B15FC5B1E7BC}" type="slidenum">
              <a:rPr lang="en-US" smtClean="0"/>
              <a:t>10</a:t>
            </a:fld>
            <a:endParaRPr lang="en-US"/>
          </a:p>
        </p:txBody>
      </p:sp>
    </p:spTree>
    <p:extLst>
      <p:ext uri="{BB962C8B-B14F-4D97-AF65-F5344CB8AC3E}">
        <p14:creationId xmlns:p14="http://schemas.microsoft.com/office/powerpoint/2010/main" val="41710776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8FEBEE0-2140-45FC-B9F3-6CB88B8AEFB8}"/>
              </a:ext>
            </a:extLst>
          </p:cNvPr>
          <p:cNvSpPr>
            <a:spLocks noGrp="1"/>
          </p:cNvSpPr>
          <p:nvPr>
            <p:ph type="ctrTitle"/>
          </p:nvPr>
        </p:nvSpPr>
        <p:spPr>
          <a:xfrm>
            <a:off x="1524000" y="1412081"/>
            <a:ext cx="9144000" cy="896937"/>
          </a:xfrm>
        </p:spPr>
        <p:txBody>
          <a:bodyPr anchor="ctr"/>
          <a:lstStyle>
            <a:lvl1pPr algn="ctr">
              <a:defRPr sz="4800" b="1">
                <a:solidFill>
                  <a:schemeClr val="bg1"/>
                </a:solidFill>
              </a:defRPr>
            </a:lvl1pPr>
          </a:lstStyle>
          <a:p>
            <a:r>
              <a:rPr lang="en-US"/>
              <a:t>Click to edit Master title style</a:t>
            </a:r>
          </a:p>
        </p:txBody>
      </p:sp>
      <p:sp>
        <p:nvSpPr>
          <p:cNvPr id="3" name="Subtitle 2">
            <a:extLst>
              <a:ext uri="{FF2B5EF4-FFF2-40B4-BE49-F238E27FC236}">
                <a16:creationId xmlns="" xmlns:a16="http://schemas.microsoft.com/office/drawing/2014/main" id="{A1EA90A1-8D3D-4B16-B6A0-6682EF67B987}"/>
              </a:ext>
            </a:extLst>
          </p:cNvPr>
          <p:cNvSpPr>
            <a:spLocks noGrp="1"/>
          </p:cNvSpPr>
          <p:nvPr>
            <p:ph type="subTitle" idx="1"/>
          </p:nvPr>
        </p:nvSpPr>
        <p:spPr>
          <a:xfrm>
            <a:off x="1524000" y="2601119"/>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2C56033B-B3BC-4B9D-B6A9-059580940A92}"/>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BFDC0EC6-40EA-4FA1-8B14-C417A714824A}"/>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C902F5FE-9138-4E05-87AB-E6E9CE3E5A4A}"/>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92648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BAC120-95A6-42D2-8608-A2125E2DAE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7C50A19A-8B55-4261-B0F4-F135AE3677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69953D73-97E0-41DF-9442-F222911DBD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D27BB66F-17FA-4C95-A94F-57568E05A2DE}"/>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3EC8AEE7-556F-4992-A239-88B1C6E41055}"/>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1E1B379C-5BB9-4CA4-BBF8-FCD1E00ECD30}"/>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68739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EE3D849-DE44-4B49-9D5A-4FCA836A2C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17526C8B-CAC6-46D8-AD2E-74BF3070EC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A1289200-D419-4C98-B3ED-DE7105AF74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024DC9DE-C071-46B1-898A-949A0F65CE15}"/>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BAEF2D92-E24A-487A-ABA5-0D8E7BB08D0A}"/>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5FA10195-1DE3-431A-AECA-31A82B1E1434}"/>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94664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51C80CD-A6FF-4973-8F64-ED4436A14CD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F7269223-9079-4C34-9634-FC8562A15A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60DB385-6C0C-40E0-917C-535C07CF94D1}"/>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61B77E7C-3947-45D5-BA6D-4E6C6880B733}"/>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88460334-13C6-4AEC-9023-E61FA544F2E4}"/>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260135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B6129C6D-3705-4A99-AC46-8D2EF55217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B609FC4A-49D6-4F13-8D6F-2BE9718DA0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C0C2A0E-2B77-45B4-917B-0E7211787762}"/>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F247B3D6-B09A-4620-9DE1-2EDD111035DD}"/>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53EC93A1-EF46-4B79-A84A-F3D740C933A7}"/>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61993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8FEBEE0-2140-45FC-B9F3-6CB88B8AEFB8}"/>
              </a:ext>
            </a:extLst>
          </p:cNvPr>
          <p:cNvSpPr>
            <a:spLocks noGrp="1"/>
          </p:cNvSpPr>
          <p:nvPr>
            <p:ph type="ctrTitle"/>
          </p:nvPr>
        </p:nvSpPr>
        <p:spPr>
          <a:xfrm>
            <a:off x="1524000" y="1412081"/>
            <a:ext cx="9144000" cy="896937"/>
          </a:xfrm>
        </p:spPr>
        <p:txBody>
          <a:bodyPr anchor="ctr"/>
          <a:lstStyle>
            <a:lvl1pPr algn="ctr">
              <a:defRPr sz="4800" b="1">
                <a:solidFill>
                  <a:schemeClr val="bg1"/>
                </a:solidFill>
              </a:defRPr>
            </a:lvl1pPr>
          </a:lstStyle>
          <a:p>
            <a:r>
              <a:rPr lang="en-US"/>
              <a:t>Click to edit Master title style</a:t>
            </a:r>
          </a:p>
        </p:txBody>
      </p:sp>
      <p:sp>
        <p:nvSpPr>
          <p:cNvPr id="3" name="Subtitle 2">
            <a:extLst>
              <a:ext uri="{FF2B5EF4-FFF2-40B4-BE49-F238E27FC236}">
                <a16:creationId xmlns="" xmlns:a16="http://schemas.microsoft.com/office/drawing/2014/main" id="{A1EA90A1-8D3D-4B16-B6A0-6682EF67B987}"/>
              </a:ext>
            </a:extLst>
          </p:cNvPr>
          <p:cNvSpPr>
            <a:spLocks noGrp="1"/>
          </p:cNvSpPr>
          <p:nvPr>
            <p:ph type="subTitle" idx="1"/>
          </p:nvPr>
        </p:nvSpPr>
        <p:spPr>
          <a:xfrm>
            <a:off x="1524000" y="2601119"/>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2C56033B-B3BC-4B9D-B6A9-059580940A92}"/>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BFDC0EC6-40EA-4FA1-8B14-C417A714824A}"/>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C902F5FE-9138-4E05-87AB-E6E9CE3E5A4A}"/>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9640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7969BC4-DD24-4D33-B0CE-1D8FDAD80E23}"/>
              </a:ext>
            </a:extLst>
          </p:cNvPr>
          <p:cNvSpPr>
            <a:spLocks noGrp="1"/>
          </p:cNvSpPr>
          <p:nvPr>
            <p:ph type="title"/>
          </p:nvPr>
        </p:nvSpPr>
        <p:spPr>
          <a:xfrm>
            <a:off x="838200" y="365125"/>
            <a:ext cx="10515600" cy="625475"/>
          </a:xfrm>
        </p:spPr>
        <p:txBody>
          <a:bodyPr/>
          <a:lstStyle>
            <a:lvl1pPr>
              <a:defRPr sz="3200" b="1"/>
            </a:lvl1pPr>
          </a:lstStyle>
          <a:p>
            <a:r>
              <a:rPr lang="en-US"/>
              <a:t>Click to edit Master title style</a:t>
            </a:r>
          </a:p>
        </p:txBody>
      </p:sp>
      <p:sp>
        <p:nvSpPr>
          <p:cNvPr id="3" name="Content Placeholder 2">
            <a:extLst>
              <a:ext uri="{FF2B5EF4-FFF2-40B4-BE49-F238E27FC236}">
                <a16:creationId xmlns="" xmlns:a16="http://schemas.microsoft.com/office/drawing/2014/main" id="{96136F2C-5716-4762-A88E-6A075A806D3A}"/>
              </a:ext>
            </a:extLst>
          </p:cNvPr>
          <p:cNvSpPr>
            <a:spLocks noGrp="1"/>
          </p:cNvSpPr>
          <p:nvPr>
            <p:ph idx="1"/>
          </p:nvPr>
        </p:nvSpPr>
        <p:spPr>
          <a:xfrm>
            <a:off x="838200" y="1120775"/>
            <a:ext cx="10515600" cy="4351338"/>
          </a:xfrm>
        </p:spPr>
        <p:txBody>
          <a:bodyPr>
            <a:normAutofit/>
          </a:bodyPr>
          <a:lstStyle>
            <a:lvl1pPr algn="just">
              <a:lnSpc>
                <a:spcPct val="120000"/>
              </a:lnSpc>
              <a:spcBef>
                <a:spcPts val="300"/>
              </a:spcBef>
              <a:spcAft>
                <a:spcPts val="300"/>
              </a:spcAft>
              <a:defRPr sz="2000"/>
            </a:lvl1pPr>
            <a:lvl2pPr algn="just">
              <a:lnSpc>
                <a:spcPct val="120000"/>
              </a:lnSpc>
              <a:spcBef>
                <a:spcPts val="300"/>
              </a:spcBef>
              <a:spcAft>
                <a:spcPts val="300"/>
              </a:spcAft>
              <a:defRPr sz="1800"/>
            </a:lvl2pPr>
            <a:lvl3pPr algn="just">
              <a:lnSpc>
                <a:spcPct val="120000"/>
              </a:lnSpc>
              <a:spcBef>
                <a:spcPts val="300"/>
              </a:spcBef>
              <a:spcAft>
                <a:spcPts val="300"/>
              </a:spcAft>
              <a:defRPr sz="1600"/>
            </a:lvl3pPr>
            <a:lvl4pPr algn="just">
              <a:lnSpc>
                <a:spcPct val="120000"/>
              </a:lnSpc>
              <a:spcBef>
                <a:spcPts val="300"/>
              </a:spcBef>
              <a:spcAft>
                <a:spcPts val="300"/>
              </a:spcAft>
              <a:defRPr sz="1400"/>
            </a:lvl4pPr>
            <a:lvl5pPr algn="just">
              <a:lnSpc>
                <a:spcPct val="120000"/>
              </a:lnSpc>
              <a:spcBef>
                <a:spcPts val="300"/>
              </a:spcBef>
              <a:spcAft>
                <a:spcPts val="3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E5D5D75D-11DB-4EBF-BC30-4795084C98A0}"/>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A5D500CA-BE0D-4968-8BE9-6A40271540A1}"/>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90F81031-2147-4078-BACE-6555099281BB}"/>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7070625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7969BC4-DD24-4D33-B0CE-1D8FDAD80E23}"/>
              </a:ext>
            </a:extLst>
          </p:cNvPr>
          <p:cNvSpPr>
            <a:spLocks noGrp="1"/>
          </p:cNvSpPr>
          <p:nvPr>
            <p:ph type="title"/>
          </p:nvPr>
        </p:nvSpPr>
        <p:spPr>
          <a:xfrm>
            <a:off x="838200" y="365125"/>
            <a:ext cx="10515600" cy="625475"/>
          </a:xfrm>
        </p:spPr>
        <p:txBody>
          <a:bodyPr/>
          <a:lstStyle>
            <a:lvl1pPr>
              <a:defRPr sz="3200" b="1"/>
            </a:lvl1pPr>
          </a:lstStyle>
          <a:p>
            <a:r>
              <a:rPr lang="en-US"/>
              <a:t>Click to edit Master title style</a:t>
            </a:r>
          </a:p>
        </p:txBody>
      </p:sp>
      <p:sp>
        <p:nvSpPr>
          <p:cNvPr id="3" name="Content Placeholder 2">
            <a:extLst>
              <a:ext uri="{FF2B5EF4-FFF2-40B4-BE49-F238E27FC236}">
                <a16:creationId xmlns="" xmlns:a16="http://schemas.microsoft.com/office/drawing/2014/main" id="{96136F2C-5716-4762-A88E-6A075A806D3A}"/>
              </a:ext>
            </a:extLst>
          </p:cNvPr>
          <p:cNvSpPr>
            <a:spLocks noGrp="1"/>
          </p:cNvSpPr>
          <p:nvPr>
            <p:ph idx="1"/>
          </p:nvPr>
        </p:nvSpPr>
        <p:spPr>
          <a:xfrm>
            <a:off x="838200" y="1120775"/>
            <a:ext cx="10515600" cy="4351338"/>
          </a:xfrm>
        </p:spPr>
        <p:txBody>
          <a:bodyPr>
            <a:normAutofit/>
          </a:bodyPr>
          <a:lstStyle>
            <a:lvl1pPr algn="just">
              <a:lnSpc>
                <a:spcPct val="120000"/>
              </a:lnSpc>
              <a:spcBef>
                <a:spcPts val="300"/>
              </a:spcBef>
              <a:spcAft>
                <a:spcPts val="300"/>
              </a:spcAft>
              <a:defRPr sz="2000"/>
            </a:lvl1pPr>
            <a:lvl2pPr algn="just">
              <a:lnSpc>
                <a:spcPct val="120000"/>
              </a:lnSpc>
              <a:spcBef>
                <a:spcPts val="300"/>
              </a:spcBef>
              <a:spcAft>
                <a:spcPts val="300"/>
              </a:spcAft>
              <a:defRPr sz="1800"/>
            </a:lvl2pPr>
            <a:lvl3pPr algn="just">
              <a:lnSpc>
                <a:spcPct val="120000"/>
              </a:lnSpc>
              <a:spcBef>
                <a:spcPts val="300"/>
              </a:spcBef>
              <a:spcAft>
                <a:spcPts val="300"/>
              </a:spcAft>
              <a:defRPr sz="1600"/>
            </a:lvl3pPr>
            <a:lvl4pPr algn="just">
              <a:lnSpc>
                <a:spcPct val="120000"/>
              </a:lnSpc>
              <a:spcBef>
                <a:spcPts val="300"/>
              </a:spcBef>
              <a:spcAft>
                <a:spcPts val="300"/>
              </a:spcAft>
              <a:defRPr sz="1400"/>
            </a:lvl4pPr>
            <a:lvl5pPr algn="just">
              <a:lnSpc>
                <a:spcPct val="120000"/>
              </a:lnSpc>
              <a:spcBef>
                <a:spcPts val="300"/>
              </a:spcBef>
              <a:spcAft>
                <a:spcPts val="300"/>
              </a:spcAft>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E5D5D75D-11DB-4EBF-BC30-4795084C98A0}"/>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A5D500CA-BE0D-4968-8BE9-6A40271540A1}"/>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90F81031-2147-4078-BACE-6555099281BB}"/>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64126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BB74647-3071-4BA6-BD60-B462BCA93E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39AD6F59-C8B0-4B8C-B1F8-D422D34D6D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C181E91C-ACC6-4BC2-BD5F-0D449E549CFE}"/>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872334A6-053D-4389-AA31-7745FA801920}"/>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CB6D18A6-647E-4E41-9CB3-11F289842E8C}"/>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71187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677C569-8CA9-4B97-90C7-60214C86AA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58B98BB5-0034-4768-8448-7CD27C6D262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523067B9-A2AC-4F11-9640-64DDCBEB59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2C365841-21B5-44FF-B16A-500889CAD9F8}"/>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6" name="Footer Placeholder 5">
            <a:extLst>
              <a:ext uri="{FF2B5EF4-FFF2-40B4-BE49-F238E27FC236}">
                <a16:creationId xmlns="" xmlns:a16="http://schemas.microsoft.com/office/drawing/2014/main" id="{BAAEB188-4EF2-4C55-ABF9-8B999A39DBD3}"/>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 xmlns:a16="http://schemas.microsoft.com/office/drawing/2014/main" id="{24DF0DF5-6653-47C9-A191-050EAFB127D6}"/>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392374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A88D787-E25E-4A49-8237-8354922CD24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D72F9753-7315-41EC-ACCC-A020E42C71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67ED2384-A4E3-493E-98F7-96C5D02E9D5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4E566F6F-5A52-4A24-8AEB-337D4A27353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75DA055E-B749-42D3-9C72-B804597931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23DABCC2-F30C-4815-9DC0-AE264A35EADC}"/>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8" name="Footer Placeholder 7">
            <a:extLst>
              <a:ext uri="{FF2B5EF4-FFF2-40B4-BE49-F238E27FC236}">
                <a16:creationId xmlns="" xmlns:a16="http://schemas.microsoft.com/office/drawing/2014/main" id="{DB235CA4-98C9-4D2D-B6B9-B61BCF4B7B8A}"/>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 xmlns:a16="http://schemas.microsoft.com/office/drawing/2014/main" id="{A82B6842-D361-4BF3-BF45-F1A981BE5C5E}"/>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6972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4FA8FE-727D-410B-B508-D9F937BD68C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203B0A99-06C4-4FCA-B41E-0FDC5A37461A}"/>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4" name="Footer Placeholder 3">
            <a:extLst>
              <a:ext uri="{FF2B5EF4-FFF2-40B4-BE49-F238E27FC236}">
                <a16:creationId xmlns="" xmlns:a16="http://schemas.microsoft.com/office/drawing/2014/main" id="{0362A448-E608-410F-A856-9BA7E51AB768}"/>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 xmlns:a16="http://schemas.microsoft.com/office/drawing/2014/main" id="{E3D332A7-80F8-4AEF-9D23-8ECA5C154CD2}"/>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68149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8F034A04-7C21-462B-A503-9CF133ACB58F}"/>
              </a:ext>
            </a:extLst>
          </p:cNvPr>
          <p:cNvSpPr>
            <a:spLocks noGrp="1"/>
          </p:cNvSpPr>
          <p:nvPr>
            <p:ph type="dt" sz="half" idx="10"/>
          </p:nvPr>
        </p:nvSpPr>
        <p:spPr/>
        <p:txBody>
          <a:body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3" name="Footer Placeholder 2">
            <a:extLst>
              <a:ext uri="{FF2B5EF4-FFF2-40B4-BE49-F238E27FC236}">
                <a16:creationId xmlns="" xmlns:a16="http://schemas.microsoft.com/office/drawing/2014/main" id="{60554DE9-7B5B-46F2-8274-E22395081900}"/>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 xmlns:a16="http://schemas.microsoft.com/office/drawing/2014/main" id="{9229C1DD-5CFC-4A49-9A51-874A47287BB0}"/>
              </a:ext>
            </a:extLst>
          </p:cNvPr>
          <p:cNvSpPr>
            <a:spLocks noGrp="1"/>
          </p:cNvSpPr>
          <p:nvPr>
            <p:ph type="sldNum" sz="quarter" idx="12"/>
          </p:nvPr>
        </p:nvSpPr>
        <p:spPr/>
        <p:txBody>
          <a:body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1329257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DCFFC0B6-1695-4964-B20A-BD6CD4257D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48361BDB-CD89-4B62-ADBC-64BA6ABB5E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00C6BCC-FB2E-4061-921A-7AF95AE5A7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82E191FE-DC7B-4A0D-A99E-2C68ED1CFCB9}" type="datetimeFigureOut">
              <a:rPr lang="en-US" smtClean="0">
                <a:solidFill>
                  <a:prstClr val="black">
                    <a:tint val="75000"/>
                  </a:prstClr>
                </a:solidFill>
              </a:rPr>
              <a:pPr/>
              <a:t>12/11/2021</a:t>
            </a:fld>
            <a:endParaRPr lang="en-US">
              <a:solidFill>
                <a:prstClr val="black">
                  <a:tint val="75000"/>
                </a:prstClr>
              </a:solidFill>
            </a:endParaRPr>
          </a:p>
        </p:txBody>
      </p:sp>
      <p:sp>
        <p:nvSpPr>
          <p:cNvPr id="5" name="Footer Placeholder 4">
            <a:extLst>
              <a:ext uri="{FF2B5EF4-FFF2-40B4-BE49-F238E27FC236}">
                <a16:creationId xmlns="" xmlns:a16="http://schemas.microsoft.com/office/drawing/2014/main" id="{85385A96-8608-4942-B98F-DFF0585E62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US">
              <a:solidFill>
                <a:prstClr val="black">
                  <a:tint val="75000"/>
                </a:prstClr>
              </a:solidFill>
            </a:endParaRPr>
          </a:p>
        </p:txBody>
      </p:sp>
      <p:sp>
        <p:nvSpPr>
          <p:cNvPr id="6" name="Slide Number Placeholder 5">
            <a:extLst>
              <a:ext uri="{FF2B5EF4-FFF2-40B4-BE49-F238E27FC236}">
                <a16:creationId xmlns="" xmlns:a16="http://schemas.microsoft.com/office/drawing/2014/main" id="{2E7A89F3-8A73-4EF4-BD27-2E39AEEF36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64B0EEE8-4AD5-4CE4-B353-59DC1F3F33B5}"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015068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D2AF9FE-8577-4CF1-A1A8-72B45FF879E2}"/>
              </a:ext>
            </a:extLst>
          </p:cNvPr>
          <p:cNvSpPr>
            <a:spLocks noGrp="1"/>
          </p:cNvSpPr>
          <p:nvPr>
            <p:ph type="ctrTitle"/>
          </p:nvPr>
        </p:nvSpPr>
        <p:spPr/>
        <p:txBody>
          <a:bodyPr/>
          <a:lstStyle/>
          <a:p>
            <a:r>
              <a:rPr lang="en-US" smtClean="0"/>
              <a:t>Mạng cơ bản cho builder</a:t>
            </a:r>
            <a:endParaRPr lang="en-US"/>
          </a:p>
        </p:txBody>
      </p:sp>
      <p:sp>
        <p:nvSpPr>
          <p:cNvPr id="3" name="Subtitle 2">
            <a:extLst>
              <a:ext uri="{FF2B5EF4-FFF2-40B4-BE49-F238E27FC236}">
                <a16:creationId xmlns="" xmlns:a16="http://schemas.microsoft.com/office/drawing/2014/main" id="{51598099-8928-4001-89E7-B54DF668042A}"/>
              </a:ext>
            </a:extLst>
          </p:cNvPr>
          <p:cNvSpPr>
            <a:spLocks noGrp="1"/>
          </p:cNvSpPr>
          <p:nvPr>
            <p:ph type="subTitle" idx="1"/>
          </p:nvPr>
        </p:nvSpPr>
        <p:spPr>
          <a:xfrm>
            <a:off x="4864443" y="3902699"/>
            <a:ext cx="2463114" cy="595162"/>
          </a:xfrm>
        </p:spPr>
        <p:txBody>
          <a:bodyPr>
            <a:normAutofit/>
          </a:bodyPr>
          <a:lstStyle/>
          <a:p>
            <a:r>
              <a:rPr lang="en-US" sz="1600" smtClean="0"/>
              <a:t>Phạm Duy Kiên</a:t>
            </a:r>
            <a:endParaRPr lang="en-US" sz="1600"/>
          </a:p>
        </p:txBody>
      </p:sp>
    </p:spTree>
    <p:extLst>
      <p:ext uri="{BB962C8B-B14F-4D97-AF65-F5344CB8AC3E}">
        <p14:creationId xmlns:p14="http://schemas.microsoft.com/office/powerpoint/2010/main" val="34193971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Forward Proxy</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Các ứng dụng .net thường mặc định dùng system proxy của OS, có thể config lại để dùng proxy khác trong code hoặc file config (winform).</a:t>
            </a:r>
          </a:p>
          <a:p>
            <a:pPr algn="l"/>
            <a:r>
              <a:rPr lang="en-US" smtClean="0"/>
              <a:t>Fiddler ứng dụng proxy để chặn bắt request, một  số tool quét an ninh MISA dùng cũng vậy</a:t>
            </a:r>
          </a:p>
          <a:p>
            <a:pPr algn="l"/>
            <a:endParaRPr lang="en-US" smtClean="0"/>
          </a:p>
          <a:p>
            <a:pPr algn="l"/>
            <a:endParaRPr lang="en-US" smtClean="0"/>
          </a:p>
          <a:p>
            <a:pPr algn="l"/>
            <a:endParaRPr lang="en-US" smtClean="0"/>
          </a:p>
        </p:txBody>
      </p:sp>
    </p:spTree>
    <p:extLst>
      <p:ext uri="{BB962C8B-B14F-4D97-AF65-F5344CB8AC3E}">
        <p14:creationId xmlns:p14="http://schemas.microsoft.com/office/powerpoint/2010/main" val="17382089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Reverse Proxy</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Dùng để điều hướng ứng dụng, thường tích hợp cả tính năng balance, như nginx, zevenet, kong…</a:t>
            </a:r>
          </a:p>
          <a:p>
            <a:pPr algn="l"/>
            <a:r>
              <a:rPr lang="en-US" smtClean="0"/>
              <a:t>Các loại proxy này đều cung cấp script hoặc plugin để có thể tùy chỉnh. Nhờ vậy có thể làm rất nhiều việc thay cho xử lý trong application như: rewrite url, hosting static resource, response request, rate limit, basic authent, cache response, xử lý ssl…</a:t>
            </a:r>
          </a:p>
          <a:p>
            <a:pPr algn="l"/>
            <a:endParaRPr lang="en-US" smtClean="0"/>
          </a:p>
          <a:p>
            <a:pPr algn="l"/>
            <a:endParaRPr lang="en-US" smtClean="0"/>
          </a:p>
          <a:p>
            <a:pPr algn="l"/>
            <a:endParaRPr lang="en-US" smtClean="0"/>
          </a:p>
        </p:txBody>
      </p:sp>
    </p:spTree>
    <p:extLst>
      <p:ext uri="{BB962C8B-B14F-4D97-AF65-F5344CB8AC3E}">
        <p14:creationId xmlns:p14="http://schemas.microsoft.com/office/powerpoint/2010/main" val="6433802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Binding</a:t>
            </a:r>
            <a:endParaRPr lang="en-US"/>
          </a:p>
        </p:txBody>
      </p:sp>
      <p:sp>
        <p:nvSpPr>
          <p:cNvPr id="4" name="Content Placeholder 3"/>
          <p:cNvSpPr>
            <a:spLocks noGrp="1"/>
          </p:cNvSpPr>
          <p:nvPr>
            <p:ph idx="1"/>
          </p:nvPr>
        </p:nvSpPr>
        <p:spPr>
          <a:xfrm>
            <a:off x="838200" y="1120775"/>
            <a:ext cx="10515600" cy="1348105"/>
          </a:xfrm>
        </p:spPr>
        <p:txBody>
          <a:bodyPr>
            <a:normAutofit/>
          </a:bodyPr>
          <a:lstStyle/>
          <a:p>
            <a:pPr algn="l"/>
            <a:r>
              <a:rPr lang="en-US" smtClean="0"/>
              <a:t>Binding là việc chỉ định một ứng dụng có thể nhận những request nào. Bên dưới đây là 2 trường hợp binding khi dùng docker và iis</a:t>
            </a:r>
          </a:p>
          <a:p>
            <a:pPr marL="0" indent="0" algn="l">
              <a:buNone/>
            </a:pPr>
            <a:r>
              <a:rPr lang="en-US" smtClean="0"/>
              <a:t> </a:t>
            </a:r>
          </a:p>
          <a:p>
            <a:pPr algn="l"/>
            <a:endParaRPr lang="en-US" smtClean="0"/>
          </a:p>
          <a:p>
            <a:pPr algn="l"/>
            <a:endParaRPr lang="en-US" smtClean="0"/>
          </a:p>
          <a:p>
            <a:pPr algn="l"/>
            <a:endParaRPr lang="en-US" smtClean="0"/>
          </a:p>
        </p:txBody>
      </p:sp>
      <p:pic>
        <p:nvPicPr>
          <p:cNvPr id="3" name="Picture 2"/>
          <p:cNvPicPr>
            <a:picLocks noChangeAspect="1"/>
          </p:cNvPicPr>
          <p:nvPr/>
        </p:nvPicPr>
        <p:blipFill>
          <a:blip r:embed="rId4"/>
          <a:stretch>
            <a:fillRect/>
          </a:stretch>
        </p:blipFill>
        <p:spPr>
          <a:xfrm>
            <a:off x="1559560" y="2670787"/>
            <a:ext cx="9412013" cy="323895"/>
          </a:xfrm>
          <a:prstGeom prst="rect">
            <a:avLst/>
          </a:prstGeom>
        </p:spPr>
      </p:pic>
      <p:pic>
        <p:nvPicPr>
          <p:cNvPr id="7" name="Picture 6"/>
          <p:cNvPicPr>
            <a:picLocks noChangeAspect="1"/>
          </p:cNvPicPr>
          <p:nvPr/>
        </p:nvPicPr>
        <p:blipFill>
          <a:blip r:embed="rId5"/>
          <a:stretch>
            <a:fillRect/>
          </a:stretch>
        </p:blipFill>
        <p:spPr>
          <a:xfrm>
            <a:off x="1539240" y="3415280"/>
            <a:ext cx="3943900" cy="638264"/>
          </a:xfrm>
          <a:prstGeom prst="rect">
            <a:avLst/>
          </a:prstGeom>
        </p:spPr>
      </p:pic>
      <p:sp>
        <p:nvSpPr>
          <p:cNvPr id="10" name="TextBox 9"/>
          <p:cNvSpPr txBox="1"/>
          <p:nvPr/>
        </p:nvSpPr>
        <p:spPr>
          <a:xfrm>
            <a:off x="965200" y="4734560"/>
            <a:ext cx="10200640" cy="677108"/>
          </a:xfrm>
          <a:prstGeom prst="rect">
            <a:avLst/>
          </a:prstGeom>
          <a:noFill/>
        </p:spPr>
        <p:txBody>
          <a:bodyPr wrap="square" rtlCol="0">
            <a:spAutoFit/>
          </a:bodyPr>
          <a:lstStyle/>
          <a:p>
            <a:pPr marL="285750" indent="-285750">
              <a:buFont typeface="Arial" panose="020B0604020202020204" pitchFamily="34" charset="0"/>
              <a:buChar char="•"/>
            </a:pPr>
            <a:r>
              <a:rPr lang="en-US" smtClean="0"/>
              <a:t>Binding sử </a:t>
            </a:r>
            <a:r>
              <a:rPr lang="en-US" sz="2000">
                <a:latin typeface="Arial" panose="020B0604020202020204" pitchFamily="34" charset="0"/>
                <a:cs typeface="Arial" panose="020B0604020202020204" pitchFamily="34" charset="0"/>
              </a:rPr>
              <a:t>dụng</a:t>
            </a:r>
            <a:r>
              <a:rPr lang="en-US" smtClean="0"/>
              <a:t> rất nhiều, ngoài việc như chúng ta hay triển khai ứng dụng web thì các database cũng rất hay dùng, như mysql, couchbase… Cần chú ý config để có thể nghe được các request từ bên ngoài</a:t>
            </a:r>
            <a:endParaRPr lang="en-US"/>
          </a:p>
        </p:txBody>
      </p:sp>
    </p:spTree>
    <p:extLst>
      <p:ext uri="{BB962C8B-B14F-4D97-AF65-F5344CB8AC3E}">
        <p14:creationId xmlns:p14="http://schemas.microsoft.com/office/powerpoint/2010/main" val="18951346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HTTPS</a:t>
            </a:r>
            <a:endParaRPr lang="en-US"/>
          </a:p>
        </p:txBody>
      </p:sp>
      <p:sp>
        <p:nvSpPr>
          <p:cNvPr id="4" name="Content Placeholder 3"/>
          <p:cNvSpPr>
            <a:spLocks noGrp="1"/>
          </p:cNvSpPr>
          <p:nvPr>
            <p:ph idx="1"/>
          </p:nvPr>
        </p:nvSpPr>
        <p:spPr>
          <a:xfrm>
            <a:off x="838200" y="1120775"/>
            <a:ext cx="10515600" cy="4446905"/>
          </a:xfrm>
        </p:spPr>
        <p:txBody>
          <a:bodyPr>
            <a:normAutofit lnSpcReduction="10000"/>
          </a:bodyPr>
          <a:lstStyle/>
          <a:p>
            <a:pPr algn="l"/>
            <a:r>
              <a:rPr lang="en-US" smtClean="0"/>
              <a:t>Là việc mã hóa dữ liệu truyền nhận, ứng dụng mã hóa 2 chiều</a:t>
            </a:r>
          </a:p>
          <a:p>
            <a:pPr algn="l"/>
            <a:r>
              <a:rPr lang="en-US" smtClean="0"/>
              <a:t>Trước khi request đầu tiên được thực hiện sẽ có quá trình handshake để client và server trao đổi key (sinh random dựa trên certificate) phục vụ quá trình mã hóa với nhau.</a:t>
            </a:r>
          </a:p>
          <a:p>
            <a:pPr algn="l"/>
            <a:r>
              <a:rPr lang="en-US" smtClean="0"/>
              <a:t>Đối với một ứng dụng được triển khai thành nhiều lớp như MISA, việc giải mã https càng tiến hành sớm càng tốt. Trên các reverse proxy đều có thể cấu hình để giải mã https, request đến ứng dụng thực tế chỉ còn http (rất nhiều lỗi xảy ra ở đây đặc biệt với việc cấu hình wcf)</a:t>
            </a:r>
          </a:p>
          <a:p>
            <a:pPr algn="l"/>
            <a:r>
              <a:rPr lang="en-US" smtClean="0"/>
              <a:t>Để một lời gọi https thành công, CA mà certificate dùng ở server phải được client trust. Thông thường trong local MISA dùng certificate tự sinh nên hay xảy ra lỗi ở đây. Lúc này cần bypass error (tương tự các tool như Postman)</a:t>
            </a:r>
          </a:p>
          <a:p>
            <a:pPr marL="0" indent="0" algn="l">
              <a:buNone/>
            </a:pPr>
            <a:r>
              <a:rPr lang="en-US" smtClean="0"/>
              <a:t> </a:t>
            </a:r>
          </a:p>
          <a:p>
            <a:pPr algn="l"/>
            <a:endParaRPr lang="en-US" smtClean="0"/>
          </a:p>
          <a:p>
            <a:pPr algn="l"/>
            <a:endParaRPr lang="en-US" smtClean="0"/>
          </a:p>
          <a:p>
            <a:pPr algn="l"/>
            <a:endParaRPr lang="en-US" smtClean="0"/>
          </a:p>
        </p:txBody>
      </p:sp>
    </p:spTree>
    <p:extLst>
      <p:ext uri="{BB962C8B-B14F-4D97-AF65-F5344CB8AC3E}">
        <p14:creationId xmlns:p14="http://schemas.microsoft.com/office/powerpoint/2010/main" val="349380023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Nội dung</a:t>
            </a:r>
            <a:endParaRPr lang="en-US"/>
          </a:p>
        </p:txBody>
      </p:sp>
      <p:sp>
        <p:nvSpPr>
          <p:cNvPr id="3" name="Content Placeholder 2">
            <a:extLst>
              <a:ext uri="{FF2B5EF4-FFF2-40B4-BE49-F238E27FC236}">
                <a16:creationId xmlns="" xmlns:a16="http://schemas.microsoft.com/office/drawing/2014/main" id="{AC0E2D24-8AC6-49DE-9AF4-AEC88C8FA4BF}"/>
              </a:ext>
            </a:extLst>
          </p:cNvPr>
          <p:cNvSpPr>
            <a:spLocks noGrp="1"/>
          </p:cNvSpPr>
          <p:nvPr>
            <p:ph idx="1"/>
          </p:nvPr>
        </p:nvSpPr>
        <p:spPr/>
        <p:txBody>
          <a:bodyPr/>
          <a:lstStyle/>
          <a:p>
            <a:r>
              <a:rPr lang="en-US" smtClean="0"/>
              <a:t>IP, Domain và DNS</a:t>
            </a:r>
            <a:endParaRPr lang="en-US" smtClean="0"/>
          </a:p>
          <a:p>
            <a:r>
              <a:rPr lang="en-US" altLang="en-US" smtClean="0"/>
              <a:t>Proxy</a:t>
            </a:r>
          </a:p>
          <a:p>
            <a:r>
              <a:rPr lang="en-US" smtClean="0"/>
              <a:t>Binding</a:t>
            </a:r>
          </a:p>
          <a:p>
            <a:r>
              <a:rPr lang="en-US" smtClean="0"/>
              <a:t>HTTPS</a:t>
            </a:r>
            <a:endParaRPr lang="en-US"/>
          </a:p>
        </p:txBody>
      </p:sp>
    </p:spTree>
    <p:extLst>
      <p:ext uri="{BB962C8B-B14F-4D97-AF65-F5344CB8AC3E}">
        <p14:creationId xmlns:p14="http://schemas.microsoft.com/office/powerpoint/2010/main" val="175152774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IP</a:t>
            </a:r>
            <a:endParaRPr lang="en-US"/>
          </a:p>
        </p:txBody>
      </p:sp>
      <p:sp>
        <p:nvSpPr>
          <p:cNvPr id="3" name="Content Placeholder 2">
            <a:extLst>
              <a:ext uri="{FF2B5EF4-FFF2-40B4-BE49-F238E27FC236}">
                <a16:creationId xmlns="" xmlns:a16="http://schemas.microsoft.com/office/drawing/2014/main" id="{AC0E2D24-8AC6-49DE-9AF4-AEC88C8FA4BF}"/>
              </a:ext>
            </a:extLst>
          </p:cNvPr>
          <p:cNvSpPr>
            <a:spLocks noGrp="1"/>
          </p:cNvSpPr>
          <p:nvPr>
            <p:ph idx="1"/>
          </p:nvPr>
        </p:nvSpPr>
        <p:spPr>
          <a:xfrm>
            <a:off x="838200" y="1120775"/>
            <a:ext cx="4922520" cy="4351338"/>
          </a:xfrm>
        </p:spPr>
        <p:txBody>
          <a:bodyPr/>
          <a:lstStyle/>
          <a:p>
            <a:r>
              <a:rPr lang="en-US" smtClean="0"/>
              <a:t>IP (v4) là chuỗi bốn chữ số từ 0 đến 255 phân cách bởi dấu chấm, thể hiện địa chỉ trên mạng</a:t>
            </a:r>
          </a:p>
          <a:p>
            <a:r>
              <a:rPr lang="en-US" smtClean="0"/>
              <a:t>Một máy tính có thể có nhiều card mạng, mỗi card mạng có thể có nhiều IP khác </a:t>
            </a:r>
            <a:r>
              <a:rPr lang="en-US" smtClean="0"/>
              <a:t>nhau</a:t>
            </a:r>
          </a:p>
          <a:p>
            <a:r>
              <a:rPr lang="en-US" smtClean="0"/>
              <a:t>Public IP và Private IP</a:t>
            </a:r>
            <a:endParaRPr lang="en-US" smtClean="0"/>
          </a:p>
          <a:p>
            <a:endParaRPr lang="en-US"/>
          </a:p>
        </p:txBody>
      </p:sp>
      <p:pic>
        <p:nvPicPr>
          <p:cNvPr id="4" name="Picture 3"/>
          <p:cNvPicPr>
            <a:picLocks noChangeAspect="1"/>
          </p:cNvPicPr>
          <p:nvPr/>
        </p:nvPicPr>
        <p:blipFill>
          <a:blip r:embed="rId4"/>
          <a:stretch>
            <a:fillRect/>
          </a:stretch>
        </p:blipFill>
        <p:spPr>
          <a:xfrm>
            <a:off x="6502400" y="1271162"/>
            <a:ext cx="4571462" cy="2746166"/>
          </a:xfrm>
          <a:prstGeom prst="rect">
            <a:avLst/>
          </a:prstGeom>
        </p:spPr>
      </p:pic>
    </p:spTree>
    <p:extLst>
      <p:ext uri="{BB962C8B-B14F-4D97-AF65-F5344CB8AC3E}">
        <p14:creationId xmlns:p14="http://schemas.microsoft.com/office/powerpoint/2010/main" val="13551183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IP</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Để biết có kết nối đến 1 IP được không thường dùng Ping</a:t>
            </a:r>
          </a:p>
          <a:p>
            <a:pPr algn="l"/>
            <a:r>
              <a:rPr lang="en-US" smtClean="0"/>
              <a:t>Để biết có thông 1 Port trên 1 IP không dùng Telnet.</a:t>
            </a:r>
          </a:p>
          <a:p>
            <a:pPr algn="l"/>
            <a:r>
              <a:rPr lang="en-US" smtClean="0"/>
              <a:t>Một request từ client như trình duyệt muốn đến server như k8s thường phải đi qua nhiều thiết bị khác nhau. Nên IP mà server nhận được không phải IP của client mà là thiết bị gần nhất request đi qua. Muốn có thông tin IP client phải forward IP qua các thiết bị khác nhau, thông thường qua </a:t>
            </a:r>
            <a:r>
              <a:rPr lang="en-US" b="1" smtClean="0"/>
              <a:t>X-Forwarded-For </a:t>
            </a:r>
            <a:r>
              <a:rPr lang="en-US" smtClean="0"/>
              <a:t>header. Ví dụ nếu chạy app trên k8s ở MISA: Browser -&gt; MISA Firewall -&gt; F5 Balancer -&gt; Ingress -&gt; Pod</a:t>
            </a:r>
          </a:p>
          <a:p>
            <a:pPr algn="l"/>
            <a:endParaRPr lang="en-US"/>
          </a:p>
          <a:p>
            <a:pPr algn="l"/>
            <a:endParaRPr lang="en-US"/>
          </a:p>
        </p:txBody>
      </p:sp>
    </p:spTree>
    <p:extLst>
      <p:ext uri="{BB962C8B-B14F-4D97-AF65-F5344CB8AC3E}">
        <p14:creationId xmlns:p14="http://schemas.microsoft.com/office/powerpoint/2010/main" val="75423362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IP</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CIDR là phương pháp định vị IP, giúp định nghĩa một tập các địa chỉ ip. Ví dụ </a:t>
            </a:r>
            <a:r>
              <a:rPr lang="en-US" b="1" smtClean="0"/>
              <a:t>192.255.255.0/24 </a:t>
            </a:r>
            <a:r>
              <a:rPr lang="en-US" smtClean="0"/>
              <a:t>(2^8=256 địa chỉ)</a:t>
            </a:r>
            <a:r>
              <a:rPr lang="en-US" b="1" smtClean="0"/>
              <a:t>, 192.255.0.0/16 </a:t>
            </a:r>
            <a:r>
              <a:rPr lang="en-US" smtClean="0"/>
              <a:t>(2^16=65536 địa chỉ)</a:t>
            </a:r>
          </a:p>
          <a:p>
            <a:pPr algn="l"/>
            <a:endParaRPr lang="en-US"/>
          </a:p>
        </p:txBody>
      </p:sp>
    </p:spTree>
    <p:extLst>
      <p:ext uri="{BB962C8B-B14F-4D97-AF65-F5344CB8AC3E}">
        <p14:creationId xmlns:p14="http://schemas.microsoft.com/office/powerpoint/2010/main" val="30119504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Domain</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Domain giúp người dùng không phải nhớ địa chỉ </a:t>
            </a:r>
            <a:r>
              <a:rPr lang="en-US" smtClean="0"/>
              <a:t>IP</a:t>
            </a:r>
          </a:p>
          <a:p>
            <a:pPr algn="l"/>
            <a:r>
              <a:rPr lang="en-US" smtClean="0"/>
              <a:t>Nhiều domain có thể trỏ đến cùng một IP</a:t>
            </a:r>
            <a:endParaRPr lang="en-US" smtClean="0"/>
          </a:p>
          <a:p>
            <a:pPr algn="l"/>
            <a:r>
              <a:rPr lang="en-US" smtClean="0"/>
              <a:t>Một domain có thể tạo nhiều subdomain</a:t>
            </a:r>
          </a:p>
          <a:p>
            <a:pPr algn="l"/>
            <a:r>
              <a:rPr lang="en-US" smtClean="0"/>
              <a:t>Khi một request được gửi đi, domain thường thường được gắn vào </a:t>
            </a:r>
            <a:r>
              <a:rPr lang="en-US" smtClean="0"/>
              <a:t>header của request có key là “host” </a:t>
            </a:r>
            <a:r>
              <a:rPr lang="en-US" smtClean="0"/>
              <a:t>và các hệ thống proxy xử lý request điều hướng dựa trên thông tin này</a:t>
            </a:r>
          </a:p>
          <a:p>
            <a:pPr algn="l"/>
            <a:r>
              <a:rPr lang="en-US" smtClean="0"/>
              <a:t>Localhost là domain đặc biệt, nhiều hệ thống, ứng dụng fix code cho trường hợp này (tương tự với domain có chuỗi “local” hoặc “test”) nên nhiều lúc phát sinh lỗi lạ</a:t>
            </a:r>
          </a:p>
          <a:p>
            <a:pPr algn="l"/>
            <a:endParaRPr lang="en-US" smtClean="0"/>
          </a:p>
        </p:txBody>
      </p:sp>
    </p:spTree>
    <p:extLst>
      <p:ext uri="{BB962C8B-B14F-4D97-AF65-F5344CB8AC3E}">
        <p14:creationId xmlns:p14="http://schemas.microsoft.com/office/powerpoint/2010/main" val="30238737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DNS</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Domain Name System: Phân giải tên miền thành IP</a:t>
            </a:r>
          </a:p>
          <a:p>
            <a:pPr algn="l"/>
            <a:r>
              <a:rPr lang="en-US" smtClean="0"/>
              <a:t>DNS Server là những máy chủ làm nhiệm vụ phân giải, chúng chứa record DNS</a:t>
            </a:r>
          </a:p>
          <a:p>
            <a:pPr algn="l"/>
            <a:endParaRPr lang="en-US" smtClean="0"/>
          </a:p>
          <a:p>
            <a:pPr algn="l"/>
            <a:endParaRPr lang="en-US" smtClean="0"/>
          </a:p>
          <a:p>
            <a:pPr algn="l"/>
            <a:endParaRPr lang="en-US" smtClean="0"/>
          </a:p>
        </p:txBody>
      </p:sp>
      <p:pic>
        <p:nvPicPr>
          <p:cNvPr id="1026" name="Picture 2" descr="DNS là gì ? tầm quan trọng của dns trong việc kết nối mạng email và duyệt  web - TINOMAIL"/>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76628" y="2242479"/>
            <a:ext cx="6418172" cy="32090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6732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DNS</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Phân chia thành nhiều cấp, đơn giản và thấp nhất là file host trên OS</a:t>
            </a:r>
          </a:p>
          <a:p>
            <a:pPr algn="l"/>
            <a:r>
              <a:rPr lang="en-US" smtClean="0"/>
              <a:t>Ngoài ra có rất nhiều server như 8.8.8.8, 1.1.1.1 hay ta cũng có thể tự dựng server riêng mình, trong k8s cũng có thành phần (pod) DNS riêng</a:t>
            </a:r>
          </a:p>
          <a:p>
            <a:pPr algn="l"/>
            <a:r>
              <a:rPr lang="en-US" smtClean="0"/>
              <a:t>Các request DNS mặc định chạy port 53, nên một số trường hợp lỗi không gọi được request có thể do port này bị chặn làm cho không phân giải được domain</a:t>
            </a:r>
          </a:p>
          <a:p>
            <a:pPr algn="l"/>
            <a:r>
              <a:rPr lang="en-US" smtClean="0"/>
              <a:t>Lệnh IPConfig /flushdns để clear cache DNS trên máy local, lệnh nslookup để kiểm tra DNS</a:t>
            </a:r>
          </a:p>
          <a:p>
            <a:pPr algn="l"/>
            <a:endParaRPr lang="en-US" smtClean="0"/>
          </a:p>
          <a:p>
            <a:pPr algn="l"/>
            <a:endParaRPr lang="en-US" smtClean="0"/>
          </a:p>
        </p:txBody>
      </p:sp>
    </p:spTree>
    <p:extLst>
      <p:ext uri="{BB962C8B-B14F-4D97-AF65-F5344CB8AC3E}">
        <p14:creationId xmlns:p14="http://schemas.microsoft.com/office/powerpoint/2010/main" val="75746769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5A2AC9C-6B4C-4897-920F-0BDFCF29A8AA}"/>
              </a:ext>
            </a:extLst>
          </p:cNvPr>
          <p:cNvSpPr>
            <a:spLocks noGrp="1"/>
          </p:cNvSpPr>
          <p:nvPr>
            <p:ph type="title"/>
          </p:nvPr>
        </p:nvSpPr>
        <p:spPr/>
        <p:txBody>
          <a:bodyPr/>
          <a:lstStyle/>
          <a:p>
            <a:r>
              <a:rPr lang="en-US" smtClean="0"/>
              <a:t>Proxy</a:t>
            </a:r>
            <a:endParaRPr lang="en-US"/>
          </a:p>
        </p:txBody>
      </p:sp>
      <p:sp>
        <p:nvSpPr>
          <p:cNvPr id="4" name="Content Placeholder 3"/>
          <p:cNvSpPr>
            <a:spLocks noGrp="1"/>
          </p:cNvSpPr>
          <p:nvPr>
            <p:ph idx="1"/>
          </p:nvPr>
        </p:nvSpPr>
        <p:spPr>
          <a:xfrm>
            <a:off x="838200" y="1120774"/>
            <a:ext cx="10515600" cy="4330791"/>
          </a:xfrm>
        </p:spPr>
        <p:txBody>
          <a:bodyPr>
            <a:normAutofit/>
          </a:bodyPr>
          <a:lstStyle/>
          <a:p>
            <a:pPr algn="l"/>
            <a:r>
              <a:rPr lang="en-US" smtClean="0"/>
              <a:t>Forward Proxy và Reverse Proxy: Fortigate là forward còn Nginx là reverse</a:t>
            </a:r>
          </a:p>
          <a:p>
            <a:pPr algn="l"/>
            <a:r>
              <a:rPr lang="en-US" smtClean="0"/>
              <a:t>VPN và Proxy: VPN mức OS, tất cả truy cập đều đi qua được, còn proxy ở mức ứng dụng thường dùng cho HTTP, FTP</a:t>
            </a:r>
          </a:p>
          <a:p>
            <a:pPr algn="l"/>
            <a:endParaRPr lang="en-US" smtClean="0"/>
          </a:p>
          <a:p>
            <a:pPr algn="l"/>
            <a:endParaRPr lang="en-US" smtClean="0"/>
          </a:p>
        </p:txBody>
      </p:sp>
    </p:spTree>
    <p:extLst>
      <p:ext uri="{BB962C8B-B14F-4D97-AF65-F5344CB8AC3E}">
        <p14:creationId xmlns:p14="http://schemas.microsoft.com/office/powerpoint/2010/main" val="3977914737"/>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1160</TotalTime>
  <Words>1238</Words>
  <Application>Microsoft Office PowerPoint</Application>
  <PresentationFormat>Widescreen</PresentationFormat>
  <Paragraphs>81</Paragraphs>
  <Slides>13</Slides>
  <Notes>12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Calibri</vt:lpstr>
      <vt:lpstr>1_Office Theme</vt:lpstr>
      <vt:lpstr>Mạng cơ bản cho builder</vt:lpstr>
      <vt:lpstr>Nội dung</vt:lpstr>
      <vt:lpstr>IP</vt:lpstr>
      <vt:lpstr>IP</vt:lpstr>
      <vt:lpstr>IP</vt:lpstr>
      <vt:lpstr>Domain</vt:lpstr>
      <vt:lpstr>DNS</vt:lpstr>
      <vt:lpstr>DNS</vt:lpstr>
      <vt:lpstr>Proxy</vt:lpstr>
      <vt:lpstr>Forward Proxy</vt:lpstr>
      <vt:lpstr>Reverse Proxy</vt:lpstr>
      <vt:lpstr>Binding</vt:lpstr>
      <vt:lpstr>HTTPS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kien pham</dc:creator>
  <cp:lastModifiedBy>kien pham</cp:lastModifiedBy>
  <cp:revision>123</cp:revision>
  <dcterms:created xsi:type="dcterms:W3CDTF">2021-01-13T13:09:58Z</dcterms:created>
  <dcterms:modified xsi:type="dcterms:W3CDTF">2021-11-12T15:47:25Z</dcterms:modified>
</cp:coreProperties>
</file>

<file path=docProps/thumbnail.jpeg>
</file>